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4" r:id="rId5"/>
    <p:sldMasterId id="2147483695" r:id="rId6"/>
    <p:sldMasterId id="214748369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</p:sldIdLst>
  <p:sldSz cy="5143500" cx="9144000"/>
  <p:notesSz cx="6858000" cy="9144000"/>
  <p:embeddedFontLst>
    <p:embeddedFont>
      <p:font typeface="Rubik Medium"/>
      <p:regular r:id="rId23"/>
      <p:bold r:id="rId24"/>
      <p:italic r:id="rId25"/>
      <p:boldItalic r:id="rId26"/>
    </p:embeddedFont>
    <p:embeddedFont>
      <p:font typeface="Rubik Ligh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Rubik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B8DEF1D-B82B-4755-AD73-7F2A717E77A7}">
  <a:tblStyle styleId="{0B8DEF1D-B82B-4755-AD73-7F2A717E77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slide" Target="slides/slide12.xml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font" Target="fonts/RubikMedium-bold.fntdata"/><Relationship Id="rId23" Type="http://schemas.openxmlformats.org/officeDocument/2006/relationships/font" Target="fonts/RubikMedium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RubikMedium-boldItalic.fntdata"/><Relationship Id="rId25" Type="http://schemas.openxmlformats.org/officeDocument/2006/relationships/font" Target="fonts/RubikMedium-italic.fntdata"/><Relationship Id="rId28" Type="http://schemas.openxmlformats.org/officeDocument/2006/relationships/font" Target="fonts/RubikLight-bold.fntdata"/><Relationship Id="rId27" Type="http://schemas.openxmlformats.org/officeDocument/2006/relationships/font" Target="fonts/Rubik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ubikLight-italic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Lato-regular.fntdata"/><Relationship Id="rId30" Type="http://schemas.openxmlformats.org/officeDocument/2006/relationships/font" Target="fonts/RubikLight-boldItalic.fntdata"/><Relationship Id="rId11" Type="http://schemas.openxmlformats.org/officeDocument/2006/relationships/slide" Target="slides/slide3.xml"/><Relationship Id="rId33" Type="http://schemas.openxmlformats.org/officeDocument/2006/relationships/font" Target="fonts/Lato-italic.fntdata"/><Relationship Id="rId10" Type="http://schemas.openxmlformats.org/officeDocument/2006/relationships/slide" Target="slides/slide2.xml"/><Relationship Id="rId32" Type="http://schemas.openxmlformats.org/officeDocument/2006/relationships/font" Target="fonts/Lato-bold.fntdata"/><Relationship Id="rId13" Type="http://schemas.openxmlformats.org/officeDocument/2006/relationships/slide" Target="slides/slide5.xml"/><Relationship Id="rId35" Type="http://schemas.openxmlformats.org/officeDocument/2006/relationships/font" Target="fonts/Rubik-regular.fntdata"/><Relationship Id="rId12" Type="http://schemas.openxmlformats.org/officeDocument/2006/relationships/slide" Target="slides/slide4.xml"/><Relationship Id="rId34" Type="http://schemas.openxmlformats.org/officeDocument/2006/relationships/font" Target="fonts/Lato-boldItalic.fntdata"/><Relationship Id="rId15" Type="http://schemas.openxmlformats.org/officeDocument/2006/relationships/slide" Target="slides/slide7.xml"/><Relationship Id="rId37" Type="http://schemas.openxmlformats.org/officeDocument/2006/relationships/font" Target="fonts/Rubik-italic.fntdata"/><Relationship Id="rId14" Type="http://schemas.openxmlformats.org/officeDocument/2006/relationships/slide" Target="slides/slide6.xml"/><Relationship Id="rId36" Type="http://schemas.openxmlformats.org/officeDocument/2006/relationships/font" Target="fonts/Rubik-bold.fntdata"/><Relationship Id="rId17" Type="http://schemas.openxmlformats.org/officeDocument/2006/relationships/slide" Target="slides/slide9.xml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8.xml"/><Relationship Id="rId38" Type="http://schemas.openxmlformats.org/officeDocument/2006/relationships/font" Target="fonts/Rubik-bold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d88c7328b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d88c7328b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¡RECUERDEN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TOMAR ASISTENCIA</a:t>
            </a: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 utilizando el link a Google Forms que recibieron!</a:t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d88c7328b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d88c7328b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d88c7328b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d88c7328b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Presentar que vamos a hablar de la Entrega 1 y pasar a la siguiente slide donde detallamos la actividad a realizar</a:t>
            </a:r>
            <a:endParaRPr sz="18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d88c7328b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d88c7328b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Objetivo: que los/as estudiantes empiecen a reconocer las dudas sobre el proyecto y que compartan entre todos/as las dudas como clase.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latin typeface="Rubik"/>
                <a:ea typeface="Rubik"/>
                <a:cs typeface="Rubik"/>
                <a:sym typeface="Rubik"/>
              </a:rPr>
              <a:t>Como mentores/as y tutores/as, pueden cambiar la actividad que proponemos siempre y cuando respete el objetivo y el tiempo pautado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(máximo 40 minutos).</a:t>
            </a:r>
            <a:r>
              <a:rPr b="1" lang="es" sz="1400">
                <a:latin typeface="Rubik"/>
                <a:ea typeface="Rubik"/>
                <a:cs typeface="Rubik"/>
                <a:sym typeface="Rubik"/>
              </a:rPr>
              <a:t> </a:t>
            </a:r>
            <a:endParaRPr b="1"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ubik"/>
              <a:buAutoNum type="arabicParenR"/>
            </a:pPr>
            <a:r>
              <a:rPr b="1" lang="es" sz="1200">
                <a:latin typeface="Rubik"/>
                <a:ea typeface="Rubik"/>
                <a:cs typeface="Rubik"/>
                <a:sym typeface="Rubik"/>
              </a:rPr>
              <a:t>¿CÓMO SIENTEN QUE VIENEN? (aprox. 5 mins para explicar)</a:t>
            </a:r>
            <a:endParaRPr b="1" sz="1200"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lpha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El objetivo de la actividad que vamos a realizar es que pongamos sobre la mesa las dudas que tienen sobre el proyecto y que compartan entre todos/as las dudas como clase.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100"/>
              <a:buFont typeface="Rubik"/>
              <a:buAutoNum type="alphaLcParenR"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TIP: evaluar si sirve que en ese momento todos/as abran la guía del proyecto y lo que hayan hecho hasta ahora de su proyecto.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rabicParenR"/>
            </a:pPr>
            <a:r>
              <a:rPr b="1" lang="es" sz="1200">
                <a:latin typeface="Rubik"/>
                <a:ea typeface="Rubik"/>
                <a:cs typeface="Rubik"/>
                <a:sym typeface="Rubik"/>
              </a:rPr>
              <a:t>MIS DUDAS LAS CONTESTAN OTROS/AS ESTUDIANTES (aprox. 30 minutos)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lpha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Tienen 5 minutos para escribir todas las dudas que tienen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lphaLcParenR"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TIP: es importante que presten atención a las dudas de otros/as, ya que pueden ser dudas de ustedes también + EN LA MEDIDA DE LO POSIBLE, QUE TODOS/AS HABLEN (YA SEA HACIENDO UNA PREGUNTA O CONTESTANDO). 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Ahora vamos de a uno/a y deben decir la duda que tiene en voz alta. Otro/a estudiante será el/la encargado/a de responder. Los/as mentores/as podrán ampliar información de ser necesario, PERO DEBEN DEJAR CONTESTAR A OTROS/AS ESTUDIANTES PRIMERO.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rabicParenR"/>
            </a:pPr>
            <a:r>
              <a:rPr b="1" lang="es" sz="1200">
                <a:latin typeface="Rubik"/>
                <a:ea typeface="Rubik"/>
                <a:cs typeface="Rubik"/>
                <a:sym typeface="Rubik"/>
              </a:rPr>
              <a:t>BAJADA / REFLEXIÓN (aprox. 5 minutos)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lpha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Preguntar: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roman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Resolvieron las dudas que tenían?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roman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¿Aparecieron nuevas?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lpha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Reflexión: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roman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poder entender mis propias dudas y comunicarlas abiertamente me ayuda a conocer mis puntos ciegos, pero también aquellas cosas en las que todavía no me puse a trabajar de lleno. Pero también puede ayudar a otro/a a ver preguntas o dudas que no se le habían ocurrido.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roman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Explicar a otro/a complementa el aprendizaje, ya que pone a prueba lo que yo mismo sé y mi capacidad para transmitirlo al equipo 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(en la industria y en el trabajo de un data scientist, esto es vital!!!).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Como equipo docente evaluar: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¿Pudimos evacuar todas las dudas? ¿hay algún concepto que debamos reforzar la semana que viene?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d88c7328b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d88c7328b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Recuerden crear una tarjeta en el Trello para la clase con lo siguiente: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PDF de la clase</a:t>
            </a:r>
            <a:endParaRPr sz="1400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Materiales extra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que hayan mostrado o hecho en clase (links, bibliografía, artículos)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Recomendamos hacer una </a:t>
            </a: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reflexión como Equipo Docente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para registrar y compartir: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1- ¿Cómo respondió el grupo a las consignas? ¿cómo fue la participación?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2- ¿Cómo fue nuestra performance como equipo?¿todos nos sentimos cómodos en nuestros roles? ¿alguien necesita ayuda para la próxima?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3- ¿Qué nos gustaría mejorar para la clase que viene?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d88c7328b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d88c7328b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d88c7328b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d88c7328b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clase 8 y 9 están planteadas como clases de repaso e integradoras. Dejamos algunas actividades que se pueden hacer en estas clases y un orden propuesto, pero la decisión final es del equipo docente: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s"/>
              <a:t>Repaso tipo quiz - Recomendamos en Clase 8, no más de una hora en total.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s"/>
              <a:t>Explorar el dataset de titanic usando todo lo aprendido hasta ahora - Recomendamos en Clase 8, aproximadamente una hora y media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s"/>
              <a:t>Actividad de interpretación de gráficos a partir del dataset de titanic  - Recomendamos en Clase 9, aproximadamente una hora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s"/>
              <a:t>Trabajar en la entrega 01 - Recomendamos dedicar media hora al final de la Clase 8 y/o 9. No es necesario en ambas clases, solo para que puedan despejar dudas.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s"/>
              <a:t>Actividad: aprendiendo a estimar y calcular errores - Recomendamos en Clase 9 si hay tiempo.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Obviamente, pueden (e incentivamos a que lo hagan) agregar las actividades que consideren apropiadas!!!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d88c7328b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d88c7328b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clase 8 y 9 están planteadas como clases de repaso e integradoras. Dejamos algunas actividades que se pueden hacer en estas clases y un orden propuesto, pero la decisión final es del equipo docente según cómo vengan los/as estudiantes.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Obviamente, pueden (e incentivamos a que lo hagan) agregar las actividades que consideren apropiadas!!!</a:t>
            </a:r>
            <a:endParaRPr sz="1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Medium"/>
                <a:ea typeface="Rubik Medium"/>
                <a:cs typeface="Rubik Medium"/>
                <a:sym typeface="Rubik Medium"/>
              </a:rPr>
              <a:t>Agenda propuesta:</a:t>
            </a:r>
            <a:endParaRPr sz="1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¿Cómo anduvieron?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(40 mins) Si tuvieron poco tiempo para trabajar en el dataset de Titanic, tal vez pueden dedicarle este rato a que sigan trabajando en ese dataset. Hacer una puesta en común de las principales conclusiones de ese análisis.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Actividad: interpretación de Gráficos.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(45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Break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(15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200">
                <a:latin typeface="Rubik"/>
                <a:ea typeface="Rubik"/>
                <a:cs typeface="Rubik"/>
                <a:sym typeface="Rubik"/>
              </a:rPr>
              <a:t>Actividad: Aprendiendo a Estimar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(40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Consultas Entrega 01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(30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Cierre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 minutos)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88c7328b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d88c7328b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Preguntamos si tienen dudas o comentarios de la clase anterior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8c7328b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8c7328b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d88c7328b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d88c7328b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Dividir a los/as estudiantes en grupos (cuatro por grupo está bien), numerar los grupos y darles la consigna que corresponda. 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En la puesta en común, cada grupo debe contar a qué conclusiones llegaron.</a:t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88c7328b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d88c7328b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d88c7328b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d88c7328b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 actividad es opcional. Si les sobra mucho tiempo, pueden hacerla, sino pueden guardarla para otra oportunidad.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88c7328b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88c7328b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¡Cualquier duda con al consigna, no duden en consultar!</a:t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1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2.gif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5" name="Google Shape;85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0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4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07" name="Google Shape;107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Google Shape;108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25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13" name="Google Shape;11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118" name="Google Shape;11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29" name="Google Shape;129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0" name="Google Shape;13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30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6" name="Google Shape;136;p31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33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146" name="Google Shape;146;p33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47" name="Google Shape;147;p33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48" name="Google Shape;148;p33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2" name="Google Shape;152;p35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F3F3F3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60" name="Google Shape;160;p3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61" name="Google Shape;161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5500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3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67" name="Google Shape;167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3F3F3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70" name="Google Shape;170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71" name="Google Shape;171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2" name="Google Shape;172;p39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rgbClr val="F3F3F3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75" name="Google Shape;175;p4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76" name="Google Shape;176;p4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7" name="Google Shape;177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8" name="Google Shape;178;p40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rgbClr val="F3F3F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1" name="Google Shape;181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2" name="Google Shape;182;p41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rgbClr val="F3F3F3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85" name="Google Shape;185;p4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6" name="Google Shape;186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7" name="Google Shape;187;p42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F3F3F3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4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90" name="Google Shape;190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4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ubik Medium"/>
              <a:buNone/>
              <a:defRPr b="0" sz="36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3" name="Google Shape;193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- Light">
  <p:cSld name="SECTION_TITLE_AND_DESCRIPTION"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4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97" name="Google Shape;197;p4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98" name="Google Shape;198;p4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99" name="Google Shape;199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0" name="Google Shape;200;p4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_1"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 Medium"/>
              <a:buNone/>
              <a:defRPr b="0" sz="26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04" name="Google Shape;204;p4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05" name="Google Shape;205;p4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06" name="Google Shape;206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7" name="Google Shape;207;p45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210" name="Google Shape;210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rgbClr val="5500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4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13" name="Google Shape;213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" name="Google Shape;215;p4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"/>
              <a:buNone/>
              <a:defRPr b="0" sz="8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4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17" name="Google Shape;217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- Light">
  <p:cSld name="BIG_NUMBER_1">
    <p:bg>
      <p:bgPr>
        <a:solidFill>
          <a:srgbClr val="F3F3F3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4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20" name="Google Shape;220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48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8000"/>
              <a:buFont typeface="Rubik"/>
              <a:buNone/>
              <a:defRPr b="0" sz="80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4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24" name="Google Shape;224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watch?v=0YzvupOX8Is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412" y="266375"/>
            <a:ext cx="7423176" cy="461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0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Entrega 1: Exploración</a:t>
            </a:r>
            <a:endParaRPr/>
          </a:p>
        </p:txBody>
      </p:sp>
      <p:sp>
        <p:nvSpPr>
          <p:cNvPr id="294" name="Google Shape;294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95" name="Google Shape;29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25" y="1543163"/>
            <a:ext cx="3263899" cy="31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D300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61"/>
          <p:cNvSpPr txBox="1"/>
          <p:nvPr>
            <p:ph idx="4294967295" type="title"/>
          </p:nvPr>
        </p:nvSpPr>
        <p:spPr>
          <a:xfrm>
            <a:off x="729450" y="838200"/>
            <a:ext cx="5225400" cy="21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Actividad:</a:t>
            </a:r>
            <a:endParaRPr b="1" sz="38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Dudas comunitarias</a:t>
            </a:r>
            <a:endParaRPr b="1" sz="38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Proyecto 1</a:t>
            </a:r>
            <a:endParaRPr b="1" sz="38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2" name="Google Shape;302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03" name="Google Shape;303;p61"/>
          <p:cNvPicPr preferRelativeResize="0"/>
          <p:nvPr/>
        </p:nvPicPr>
        <p:blipFill rotWithShape="1">
          <a:blip r:embed="rId4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próxima</a:t>
            </a:r>
            <a:endParaRPr/>
          </a:p>
        </p:txBody>
      </p:sp>
      <p:sp>
        <p:nvSpPr>
          <p:cNvPr id="309" name="Google Shape;309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  <p:sp>
        <p:nvSpPr>
          <p:cNvPr id="310" name="Google Shape;310;p62"/>
          <p:cNvSpPr txBox="1"/>
          <p:nvPr/>
        </p:nvSpPr>
        <p:spPr>
          <a:xfrm>
            <a:off x="729450" y="1547250"/>
            <a:ext cx="76887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Ver los videos de la plataforma “Transformación de Datos”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Continuar con la Entrega 01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2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¡Bienvenidos/as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Data Science!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242" name="Google Shape;242;p52"/>
          <p:cNvGraphicFramePr/>
          <p:nvPr/>
        </p:nvGraphicFramePr>
        <p:xfrm>
          <a:off x="705525" y="160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{0B8DEF1D-B82B-4755-AD73-7F2A717E77A7}</a:tableStyleId>
              </a:tblPr>
              <a:tblGrid>
                <a:gridCol w="6455650"/>
              </a:tblGrid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¿Cómo anduvieron?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Actividad: Interpretación de Gráficos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Break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Actividad: Aprendiendo a Estimar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Consultas Entrega 01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Cierre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3"/>
          <p:cNvSpPr txBox="1"/>
          <p:nvPr>
            <p:ph type="title"/>
          </p:nvPr>
        </p:nvSpPr>
        <p:spPr>
          <a:xfrm>
            <a:off x="729450" y="587675"/>
            <a:ext cx="4456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anduvieron?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4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Actividad: Interpretación de Gráficos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5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5"/>
          <p:cNvSpPr txBox="1"/>
          <p:nvPr/>
        </p:nvSpPr>
        <p:spPr>
          <a:xfrm>
            <a:off x="189800" y="597050"/>
            <a:ext cx="16344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Hands-on training</a:t>
            </a:r>
            <a:endParaRPr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0" name="Google Shape;260;p55"/>
          <p:cNvSpPr txBox="1"/>
          <p:nvPr/>
        </p:nvSpPr>
        <p:spPr>
          <a:xfrm>
            <a:off x="2290400" y="597050"/>
            <a:ext cx="63114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1" name="Google Shape;261;p55"/>
          <p:cNvSpPr txBox="1"/>
          <p:nvPr/>
        </p:nvSpPr>
        <p:spPr>
          <a:xfrm>
            <a:off x="2802950" y="513900"/>
            <a:ext cx="63114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Grupos impares.</a:t>
            </a:r>
            <a:endParaRPr b="1" sz="24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DS_Clase_09_impares.ipybn</a:t>
            </a:r>
            <a:endParaRPr sz="24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2" name="Google Shape;262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63" name="Google Shape;26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3350" y="3008500"/>
            <a:ext cx="3341752" cy="18797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5"/>
          <p:cNvSpPr txBox="1"/>
          <p:nvPr/>
        </p:nvSpPr>
        <p:spPr>
          <a:xfrm>
            <a:off x="2802950" y="1886063"/>
            <a:ext cx="63114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Grupos pares.</a:t>
            </a:r>
            <a:endParaRPr b="1" sz="24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DS_Clase_09_pares.ipybn</a:t>
            </a:r>
            <a:endParaRPr sz="24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65" name="Google Shape;265;p55"/>
          <p:cNvCxnSpPr/>
          <p:nvPr/>
        </p:nvCxnSpPr>
        <p:spPr>
          <a:xfrm>
            <a:off x="2874650" y="1674900"/>
            <a:ext cx="5001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7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Actividad: Aprendiendo a </a:t>
            </a:r>
            <a:r>
              <a:rPr lang="es" strike="sngStrike"/>
              <a:t>contar </a:t>
            </a:r>
            <a:r>
              <a:rPr lang="es"/>
              <a:t>estimar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8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8"/>
          <p:cNvSpPr txBox="1"/>
          <p:nvPr/>
        </p:nvSpPr>
        <p:spPr>
          <a:xfrm>
            <a:off x="189800" y="597050"/>
            <a:ext cx="16344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Hands-on training</a:t>
            </a:r>
            <a:endParaRPr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2" name="Google Shape;282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3" name="Google Shape;283;p58"/>
          <p:cNvSpPr txBox="1"/>
          <p:nvPr/>
        </p:nvSpPr>
        <p:spPr>
          <a:xfrm>
            <a:off x="2014200" y="1534825"/>
            <a:ext cx="7129800" cy="22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MENTORES: Ver consigna en </a:t>
            </a:r>
            <a:endParaRPr b="1" sz="24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DS_Clase_09_estimando.ipynb</a:t>
            </a:r>
            <a:endParaRPr sz="3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